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80" r:id="rId24"/>
    <p:sldId id="282" r:id="rId25"/>
    <p:sldId id="283" r:id="rId26"/>
    <p:sldId id="284" r:id="rId27"/>
    <p:sldId id="285" r:id="rId28"/>
    <p:sldId id="277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M3kTfy8thShky++KllXFq4gzx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8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22;p15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sz="28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23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0" y="4667249"/>
            <a:ext cx="1447800" cy="6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 rot="5400000">
            <a:off x="2365345" y="-152497"/>
            <a:ext cx="4648006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 rot="5400000">
            <a:off x="4823619" y="2339181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dt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ft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" name="Google Shape;61;p18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" name="Google Shape;62;p1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sz="4400" b="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3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4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2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64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909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" name="Google Shape;15;p13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64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909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" name="Google Shape;32;p12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ctrTitle"/>
          </p:nvPr>
        </p:nvSpPr>
        <p:spPr>
          <a:xfrm>
            <a:off x="2659897" y="3817282"/>
            <a:ext cx="3619834" cy="66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Twentieth Century"/>
              <a:buNone/>
            </a:pPr>
            <a:r>
              <a:rPr lang="en-US" sz="395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 &amp; File </a:t>
            </a:r>
            <a:r>
              <a:rPr lang="en-US" sz="39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endParaRPr sz="395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/>
          </a:p>
        </p:txBody>
      </p:sp>
      <p:sp>
        <p:nvSpPr>
          <p:cNvPr id="124" name="Google Shape;124;p1"/>
          <p:cNvSpPr txBox="1"/>
          <p:nvPr/>
        </p:nvSpPr>
        <p:spPr>
          <a:xfrm>
            <a:off x="2096069" y="2005882"/>
            <a:ext cx="474749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Lab2</a:t>
            </a:r>
            <a:endParaRPr sz="6600" b="0" i="0" u="none" strike="noStrike" cap="none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 I/O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Declare a file name variable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80"/>
              <a:buNone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#include &lt;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fstream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&gt;</a:t>
            </a:r>
            <a:endParaRPr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ifstream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input_filename_var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     // input file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ofstream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output_filename_var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 // output file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Open the file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input_filename_var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.open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( “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.../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file_path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/filename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”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output_filename_var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open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( “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.../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file_path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/filename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”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);</a:t>
            </a:r>
            <a:endParaRPr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opened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/>
          </a:blip>
          <a:srcRect b="6310"/>
          <a:stretch/>
        </p:blipFill>
        <p:spPr>
          <a:xfrm>
            <a:off x="420178" y="2158330"/>
            <a:ext cx="4133850" cy="35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4">
            <a:alphaModFix/>
          </a:blip>
          <a:srcRect b="7931"/>
          <a:stretch/>
        </p:blipFill>
        <p:spPr>
          <a:xfrm>
            <a:off x="387922" y="3621732"/>
            <a:ext cx="4166106" cy="20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4008" y="2158330"/>
            <a:ext cx="43338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2987" y="3652654"/>
            <a:ext cx="433489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file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5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78388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Input file syntax just like input stream “cin”.</a:t>
            </a:r>
            <a:endParaRPr/>
          </a:p>
          <a:p>
            <a:pPr marL="640080" lvl="1" indent="-27432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20"/>
              <a:buChar char="?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Example: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&gt;&gt; x &gt;&gt; y;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x and y are integers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&gt;&gt; ch;      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ch is a char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 = 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.get();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ch is a char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.getline(ch, ch_num);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//ch is char*, ch_num is streamsize 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getline(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);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str_var is string</a:t>
            </a:r>
            <a:endParaRPr sz="20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35184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Treat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ofstream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(output file stream) just as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cout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lvl="1" indent="-27432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20"/>
              <a:buChar char="?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Example: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Twentieth Century"/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output_filename_var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&lt;&lt; x &lt;&lt; y;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// x and y are integers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1000"/>
              </a:spcBef>
              <a:buSzPts val="1400"/>
              <a:buFont typeface="Noto Sans Symbols"/>
              <a:buAutoNum type="arabicPeriod"/>
            </a:pPr>
            <a:r>
              <a:rPr lang="en-US" altLang="zh-TW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output_filename_var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&lt;&lt;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ch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is a char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1000"/>
              </a:spcBef>
              <a:buSzPts val="1400"/>
              <a:buFont typeface="Noto Sans Symbols"/>
              <a:buAutoNum type="arabicPeriod"/>
            </a:pPr>
            <a:r>
              <a:rPr lang="en-US" altLang="zh-TW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output_filename_var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&lt;&lt; “Hello World!”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&lt;&lt;‘\n’;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// literal string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1000"/>
              </a:spcBef>
              <a:buSzPts val="1400"/>
              <a:buFont typeface="Noto Sans Symbols"/>
              <a:buAutoNum type="arabicPeriod"/>
            </a:pPr>
            <a:r>
              <a:rPr lang="en-US" altLang="zh-TW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output_filename_var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&lt;&lt;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str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//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str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 is a char* or string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989" y="1730079"/>
            <a:ext cx="38766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559" y="1730079"/>
            <a:ext cx="406717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/>
          <p:nvPr/>
        </p:nvSpPr>
        <p:spPr>
          <a:xfrm>
            <a:off x="1678429" y="6022556"/>
            <a:ext cx="24099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wentieth Century"/>
                <a:cs typeface="Times New Roman" panose="02020603050405020304" pitchFamily="18" charset="0"/>
                <a:sym typeface="Twentieth Century"/>
              </a:rPr>
              <a:t>Using </a:t>
            </a:r>
            <a:r>
              <a:rPr lang="en-US" sz="1800" b="1" i="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Twentieth Century"/>
                <a:cs typeface="Times New Roman" panose="02020603050405020304" pitchFamily="18" charset="0"/>
                <a:sym typeface="Twentieth Century"/>
              </a:rPr>
              <a:t>cout</a:t>
            </a:r>
            <a:endParaRPr sz="1800" b="1" i="1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wentieth Century"/>
              <a:cs typeface="Times New Roman" panose="02020603050405020304" pitchFamily="18" charset="0"/>
              <a:sym typeface="Twentieth Century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5805911" y="6022556"/>
            <a:ext cx="25028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wentieth Century"/>
                <a:cs typeface="Times New Roman" panose="02020603050405020304" pitchFamily="18" charset="0"/>
                <a:sym typeface="Twentieth Century"/>
              </a:rPr>
              <a:t>Using </a:t>
            </a:r>
            <a:r>
              <a:rPr lang="en-US" sz="1800" b="1" i="1" u="none" strike="noStrike" cap="none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Twentieth Century"/>
                <a:cs typeface="Times New Roman" panose="02020603050405020304" pitchFamily="18" charset="0"/>
                <a:sym typeface="Twentieth Century"/>
              </a:rPr>
              <a:t>ofstream</a:t>
            </a:r>
            <a:r>
              <a:rPr lang="en-US" sz="1800" b="1" i="1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wentieth Century"/>
                <a:cs typeface="Times New Roman" panose="02020603050405020304" pitchFamily="18" charset="0"/>
                <a:sym typeface="Twentieth Century"/>
              </a:rPr>
              <a:t> </a:t>
            </a:r>
            <a:endParaRPr sz="1800" b="1" i="1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wentieth Century"/>
              <a:cs typeface="Times New Roman" panose="02020603050405020304" pitchFamily="18" charset="0"/>
              <a:sym typeface="Twentieth Century"/>
            </a:endParaRPr>
          </a:p>
        </p:txBody>
      </p:sp>
      <p:sp>
        <p:nvSpPr>
          <p:cNvPr id="8" name="Google Shape;226;p6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35184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All opened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files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will be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closed automatically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after the execution of the program.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040" lvl="0" indent="-320040">
              <a:buSzPts val="168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close the open files </a:t>
            </a:r>
            <a:r>
              <a:rPr lang="en-US" altLang="zh-TW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explicitly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they are no longer being used.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lang="en-US" sz="28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input_filename_var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close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()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	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output_filename_var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.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close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()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2000" dirty="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(EOF)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1"/>
          </p:nvPr>
        </p:nvSpPr>
        <p:spPr>
          <a:xfrm>
            <a:off x="609599" y="1665312"/>
            <a:ext cx="413257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9"/>
              <a:buNone/>
            </a:pPr>
            <a:r>
              <a:rPr lang="en-US" sz="2682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a;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Font typeface="Noto Sans Symbols"/>
              <a:buAutoNum type="arabicPeriod"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while(input &gt;&gt; a</a:t>
            </a:r>
            <a:r>
              <a:rPr lang="en-US" sz="2682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3"/>
              <a:buNone/>
            </a:pPr>
            <a:r>
              <a:rPr lang="en-US" sz="2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</a:t>
            </a:r>
            <a:endParaRPr sz="24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040" lvl="0" indent="-21785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endParaRPr sz="268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Font typeface="Noto Sans Symbols"/>
              <a:buAutoNum type="arabicPeriod" startAt="2"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while(!</a:t>
            </a:r>
            <a:r>
              <a:rPr lang="en-US" sz="268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input.eof</a:t>
            </a:r>
            <a:r>
              <a:rPr lang="en-US" sz="2682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()){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input &gt;&gt; a;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      </a:t>
            </a:r>
            <a:endParaRPr sz="268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9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2178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9"/>
              <a:buNone/>
            </a:pPr>
            <a:endParaRPr sz="2682"/>
          </a:p>
        </p:txBody>
      </p:sp>
      <p:pic>
        <p:nvPicPr>
          <p:cNvPr id="252" name="Google Shape;252;p9"/>
          <p:cNvPicPr preferRelativeResize="0"/>
          <p:nvPr/>
        </p:nvPicPr>
        <p:blipFill rotWithShape="1">
          <a:blip r:embed="rId3">
            <a:alphaModFix/>
          </a:blip>
          <a:srcRect b="2253"/>
          <a:stretch/>
        </p:blipFill>
        <p:spPr>
          <a:xfrm>
            <a:off x="4850799" y="1589567"/>
            <a:ext cx="3983026" cy="512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string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stream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sstream</a:t>
            </a:r>
            <a:r>
              <a:rPr lang="en-US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dirty="0">
              <a:solidFill>
                <a:srgbClr val="FF5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stream_name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dirty="0"/>
          </a:p>
        </p:txBody>
      </p:sp>
      <p:pic>
        <p:nvPicPr>
          <p:cNvPr id="259" name="Google Shape;259;p3" descr="一張含有 文字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89" y="2797628"/>
            <a:ext cx="3684711" cy="391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terminal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609599" y="1589567"/>
            <a:ext cx="806334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char*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ifstream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input.open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::in)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dirty="0"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l="15789" t="41239" r="60621" b="44243"/>
          <a:stretch/>
        </p:blipFill>
        <p:spPr>
          <a:xfrm>
            <a:off x="983671" y="4167590"/>
            <a:ext cx="5107710" cy="16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9891" y="4142423"/>
            <a:ext cx="1507528" cy="32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7486" y="4142423"/>
            <a:ext cx="412405" cy="322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4"/>
          <p:cNvCxnSpPr/>
          <p:nvPr/>
        </p:nvCxnSpPr>
        <p:spPr>
          <a:xfrm rot="10800000" flipH="1">
            <a:off x="5578763" y="3860825"/>
            <a:ext cx="508000" cy="25651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2" name="Google Shape;272;p34"/>
          <p:cNvSpPr txBox="1"/>
          <p:nvPr/>
        </p:nvSpPr>
        <p:spPr>
          <a:xfrm>
            <a:off x="6095998" y="3705924"/>
            <a:ext cx="2951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Other arguments start from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argv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[1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]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73" name="Google Shape;273;p34"/>
          <p:cNvCxnSpPr/>
          <p:nvPr/>
        </p:nvCxnSpPr>
        <p:spPr>
          <a:xfrm>
            <a:off x="4366799" y="4438523"/>
            <a:ext cx="428336" cy="167178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34"/>
          <p:cNvSpPr txBox="1"/>
          <p:nvPr/>
        </p:nvSpPr>
        <p:spPr>
          <a:xfrm>
            <a:off x="4496531" y="6110305"/>
            <a:ext cx="387374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argv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[0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] is the name of your execution file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l="15811" t="64691" r="61066" b="29393"/>
          <a:stretch/>
        </p:blipFill>
        <p:spPr>
          <a:xfrm>
            <a:off x="1000125" y="2327564"/>
            <a:ext cx="6490566" cy="89073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Google Shape;282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71054" y="1654221"/>
                <a:ext cx="8153400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lvl="0"/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</a:t>
                </a:r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aaa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argv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[1], </a:t>
                </a:r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bbb</a:t>
                </a:r>
                <a:r>
                  <a:rPr lang="en-US" altLang="zh-TW" sz="25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argv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[2], ccc</a:t>
                </a:r>
                <a:r>
                  <a:rPr lang="en-US" altLang="zh-TW" sz="25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argv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lang="en-US" dirty="0"/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lang="en-US" dirty="0"/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-</a:t>
                </a:r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argv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[1], example.txt</a:t>
                </a:r>
                <a:r>
                  <a:rPr lang="en-US" altLang="zh-TW" sz="24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argv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[2], …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2" name="Google Shape;282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1054" y="1654221"/>
                <a:ext cx="8153400" cy="457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3" name="Google Shape;283;p35"/>
          <p:cNvPicPr preferRelativeResize="0"/>
          <p:nvPr/>
        </p:nvPicPr>
        <p:blipFill rotWithShape="1">
          <a:blip r:embed="rId5">
            <a:alphaModFix/>
          </a:blip>
          <a:srcRect l="15800" t="13748" r="51774" b="79788"/>
          <a:stretch/>
        </p:blipFill>
        <p:spPr>
          <a:xfrm>
            <a:off x="1000125" y="3891639"/>
            <a:ext cx="6845024" cy="7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(Cont.)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Notepad++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Google Shape;130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20040" lvl="0" indent="-3200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740"/>
                  <a:buChar char="◻"/>
                </a:pPr>
                <a:r>
                  <a:rPr lang="en-US" u="sng" dirty="0">
                    <a:solidFill>
                      <a:schemeClr val="hlin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  <a:hlinkClick r:id="rId3"/>
                  </a:rPr>
                  <a:t>https://notepad-plus-plus.org/downloads/</a:t>
                </a:r>
                <a:endParaRPr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320040" lvl="0" indent="-32004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740"/>
                  <a:buChar char="◻"/>
                </a:pPr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Choose the edition you desired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20040" lvl="0" indent="-320040">
                  <a:buSzPts val="1740"/>
                </a:pPr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Plugins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Plugin Manager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NppFTP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Download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20040" lvl="0" indent="-320040">
                  <a:buSzPts val="1740"/>
                </a:pPr>
                <a:r>
                  <a:rPr lang="en-US" dirty="0" err="1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NppFTP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Show </a:t>
                </a:r>
                <a:r>
                  <a:rPr lang="en-US" dirty="0" err="1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NppFTP</a:t>
                </a:r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Window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20040" lvl="0" indent="-320040">
                  <a:buSzPts val="1740"/>
                </a:pPr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Settings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Profile </a:t>
                </a:r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Settings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20040" lvl="0" indent="-32004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740"/>
                  <a:buChar char="◻"/>
                </a:pPr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Hostname</a:t>
                </a:r>
                <a:r>
                  <a:rPr lang="en-US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lang="en-US" u="sng" dirty="0" smtClean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140.113.212.154</a:t>
                </a:r>
                <a:endParaRPr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320040" lvl="0" indent="-32004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740"/>
                  <a:buChar char="◻"/>
                </a:pPr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Connection type: SFTP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30" name="Google Shape;130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blipFill>
                <a:blip r:embed="rId4"/>
                <a:stretch>
                  <a:fillRect l="-448" t="-1467" r="-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Google Shape;289;p10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50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3880" indent="-457200">
              <a:buSzPts val="1680"/>
            </a:pPr>
            <a:r>
              <a:rPr lang="en-US" sz="2300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Download files “sample_input.txt” from newE3</a:t>
            </a:r>
          </a:p>
          <a:p>
            <a:pPr marL="563880" indent="-457200">
              <a:buSzPts val="1680"/>
            </a:pPr>
            <a:r>
              <a:rPr lang="en-US" altLang="zh-TW" sz="2300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Then you receive lots of special blocks, </a:t>
            </a:r>
            <a:r>
              <a:rPr lang="en-US" altLang="zh-TW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which can even be squeezed as you </a:t>
            </a:r>
            <a:r>
              <a:rPr lang="en-US" altLang="zh-TW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please…</a:t>
            </a:r>
            <a:r>
              <a:rPr lang="zh-TW" alt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😲</a:t>
            </a:r>
            <a:endParaRPr lang="en-US" altLang="zh-TW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3880" indent="-457200">
              <a:buSzPts val="1680"/>
            </a:pPr>
            <a:r>
              <a:rPr lang="en-US" altLang="zh-TW" sz="2300" dirty="0" smtClean="0">
                <a:solidFill>
                  <a:srgbClr val="FF5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Read input file by using </a:t>
            </a:r>
            <a:r>
              <a:rPr lang="en-US" altLang="zh-TW" sz="2300" b="1" i="1" dirty="0" err="1" smtClean="0">
                <a:solidFill>
                  <a:srgbClr val="FF5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argv</a:t>
            </a:r>
            <a:r>
              <a:rPr lang="en-US" altLang="zh-TW" sz="2300" b="1" i="1" dirty="0" smtClean="0">
                <a:solidFill>
                  <a:srgbClr val="FF5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[]</a:t>
            </a:r>
          </a:p>
          <a:p>
            <a:pPr marL="106680" indent="0">
              <a:buSzPts val="1680"/>
              <a:buNone/>
            </a:pPr>
            <a:endParaRPr sz="2300" b="1" i="1" dirty="0">
              <a:solidFill>
                <a:srgbClr val="FF505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5477608"/>
            <a:ext cx="4757005" cy="9807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3" y="2481271"/>
            <a:ext cx="2206986" cy="39770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2648" y="4510454"/>
                <a:ext cx="8153400" cy="168812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line contains 2 </a:t>
                </a:r>
                <a:r>
                  <a:rPr lang="en-US" altLang="zh-TW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they indicates the lower bound and upper bound of soft blocks.</a:t>
                </a:r>
              </a:p>
              <a:p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line without an </a:t>
                </a:r>
                <a:r>
                  <a:rPr lang="en-US" altLang="zh-TW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append at the end implies that it’s a </a:t>
                </a:r>
                <a:r>
                  <a:rPr lang="en-US" altLang="zh-TW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block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line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append at the end implies that it’s a </a:t>
                </a:r>
                <a:r>
                  <a:rPr lang="en-US" altLang="zh-TW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</a:t>
                </a:r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ID of the blocks always start from 1, and its form is </a:t>
                </a:r>
                <a:r>
                  <a:rPr lang="en-US" altLang="zh-TW" sz="1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bn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≤9</m:t>
                    </m:r>
                  </m:oMath>
                </a14:m>
                <a:endParaRPr lang="en-US" altLang="zh-TW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2648" y="4510454"/>
                <a:ext cx="8153400" cy="16881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43555"/>
                  </p:ext>
                </p:extLst>
              </p:nvPr>
            </p:nvGraphicFramePr>
            <p:xfrm>
              <a:off x="930637" y="2488223"/>
              <a:ext cx="7517422" cy="185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9634">
                      <a:extLst>
                        <a:ext uri="{9D8B030D-6E8A-4147-A177-3AD203B41FA5}">
                          <a16:colId xmlns:a16="http://schemas.microsoft.com/office/drawing/2014/main" val="1756829434"/>
                        </a:ext>
                      </a:extLst>
                    </a:gridCol>
                    <a:gridCol w="2157788">
                      <a:extLst>
                        <a:ext uri="{9D8B030D-6E8A-4147-A177-3AD203B41FA5}">
                          <a16:colId xmlns:a16="http://schemas.microsoft.com/office/drawing/2014/main" val="456330141"/>
                        </a:ext>
                      </a:extLst>
                    </a:gridCol>
                  </a:tblGrid>
                  <a:tr h="322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Input</a:t>
                          </a:r>
                          <a:r>
                            <a:rPr lang="en-US" altLang="zh-TW" sz="1800" b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format</a:t>
                          </a:r>
                          <a:endParaRPr lang="zh-TW" altLang="en-US" sz="1800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8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sample_input.txt</a:t>
                          </a:r>
                          <a:endParaRPr lang="zh-TW" altLang="en-US" sz="1800" b="0" i="0" u="none" strike="noStrike" cap="non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5078526"/>
                      </a:ext>
                    </a:extLst>
                  </a:tr>
                  <a:tr h="1489033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𝑠𝑜𝑓𝑡𝐵𝑙𝑜𝑐𝑘𝑅𝑎𝑡𝑖𝑜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𝑙𝑜𝑤𝑒𝑟𝐵𝑜𝑢𝑛𝑑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𝑠𝑜𝑓𝑡𝐵𝑙𝑜𝑐𝑘𝑅𝑎𝑡𝑖𝑜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𝑢𝑝𝑝𝑒𝑟𝐵𝑜𝑢𝑛𝑑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</a:t>
                          </a:r>
                        </a:p>
                        <a:p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blockName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blockWidth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blockHeight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          </a:t>
                          </a:r>
                          <a:r>
                            <a:rPr lang="en-US" altLang="zh-TW" b="1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//</a:t>
                          </a:r>
                          <a:r>
                            <a:rPr lang="en-US" altLang="zh-TW" b="1" i="1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It’s a hard block</a:t>
                          </a:r>
                        </a:p>
                        <a:p>
                          <a:r>
                            <a:rPr lang="en-US" altLang="zh-TW" b="1" i="1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blockName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blockWidth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&lt;</a:t>
                          </a:r>
                          <a:r>
                            <a:rPr lang="en-US" altLang="zh-TW" i="1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blockHeight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</a:t>
                          </a:r>
                          <a:r>
                            <a:rPr lang="en-US" altLang="zh-TW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</a:t>
                          </a:r>
                          <a:r>
                            <a:rPr lang="en-US" altLang="zh-TW" b="1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sz="1400" b="1" i="1" u="none" strike="noStrike" cap="none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/ It’s a soft block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400" b="1" i="1" u="none" strike="noStrike" cap="none" baseline="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0.5 4.0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b3 10 20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b1 25 50 S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b5 50 80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b2 40 10 S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b4 10 10</a:t>
                          </a:r>
                          <a:endParaRPr lang="zh-TW" altLang="en-US" sz="1500" b="0" i="0" u="none" strike="noStrike" cap="non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954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43555"/>
                  </p:ext>
                </p:extLst>
              </p:nvPr>
            </p:nvGraphicFramePr>
            <p:xfrm>
              <a:off x="930637" y="2488223"/>
              <a:ext cx="7517422" cy="185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9634">
                      <a:extLst>
                        <a:ext uri="{9D8B030D-6E8A-4147-A177-3AD203B41FA5}">
                          <a16:colId xmlns:a16="http://schemas.microsoft.com/office/drawing/2014/main" val="1756829434"/>
                        </a:ext>
                      </a:extLst>
                    </a:gridCol>
                    <a:gridCol w="2157788">
                      <a:extLst>
                        <a:ext uri="{9D8B030D-6E8A-4147-A177-3AD203B41FA5}">
                          <a16:colId xmlns:a16="http://schemas.microsoft.com/office/drawing/2014/main" val="4563301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Input</a:t>
                          </a:r>
                          <a:r>
                            <a:rPr lang="en-US" altLang="zh-TW" sz="1800" b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format</a:t>
                          </a:r>
                          <a:endParaRPr lang="zh-TW" altLang="en-US" sz="1800" b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8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sample_input.txt</a:t>
                          </a:r>
                          <a:endParaRPr lang="zh-TW" altLang="en-US" sz="1800" b="0" i="0" u="none" strike="noStrike" cap="non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5078526"/>
                      </a:ext>
                    </a:extLst>
                  </a:tr>
                  <a:tr h="1489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4" t="-26531" r="-40455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0.5 4.0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b3 10 20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b1 25 50 S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b5 50 80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b2 40 10 S</a:t>
                          </a:r>
                        </a:p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altLang="zh-TW" sz="1500" b="0" i="0" u="none" strike="noStrike" cap="none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Arial"/>
                            </a:rPr>
                            <a:t>b4 10 10</a:t>
                          </a:r>
                          <a:endParaRPr lang="zh-TW" altLang="en-US" sz="1500" b="0" i="0" u="none" strike="noStrike" cap="none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95476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930637" y="1920675"/>
            <a:ext cx="64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explanation:</a:t>
            </a:r>
            <a:endParaRPr lang="zh-TW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5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2648" y="2400302"/>
                <a:ext cx="7784006" cy="445769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format of an </a:t>
                </a:r>
                <a:r>
                  <a:rPr lang="en-US" altLang="zh-TW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block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60020" indent="0">
                  <a:buNone/>
                </a:pPr>
                <a:r>
                  <a:rPr lang="en-US" altLang="zh-TW" sz="15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description of soft block is </a:t>
                </a:r>
                <a:r>
                  <a:rPr lang="en-US" altLang="zh-TW" sz="1500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b1 10 125 S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, 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that means the area of th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e block is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Arial"/>
                      </a:rPr>
                      <m:t>10</m:t>
                    </m:r>
                    <m:r>
                      <a:rPr lang="en-US" altLang="zh-TW" sz="1500" b="0" i="1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×125</m:t>
                    </m:r>
                  </m:oMath>
                </a14:m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.</a:t>
                </a:r>
                <a:endParaRPr lang="en-US" altLang="zh-TW" sz="15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r>
                  <a:rPr lang="en-US" altLang="zh-TW" sz="15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5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Such block may have multiple possible </a:t>
                </a:r>
                <a:r>
                  <a:rPr lang="en-US" altLang="zh-TW" sz="15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integer</a:t>
                </a:r>
                <a:r>
                  <a:rPr lang="en-US" altLang="zh-TW" sz="15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width-height pairs range </a:t>
                </a:r>
              </a:p>
              <a:p>
                <a:pPr marL="160020" indent="0">
                  <a:buNone/>
                </a:pPr>
                <a:r>
                  <a:rPr lang="en-US" altLang="zh-TW" sz="15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from {1,1250} to {1250,1}:</a:t>
                </a:r>
              </a:p>
              <a:p>
                <a:pPr marL="160020" indent="0">
                  <a:buNone/>
                </a:pPr>
                <a:endParaRPr lang="en-US" altLang="zh-TW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 However, there’s a bounding ratio range from 0.5 to 4.0; therefore, only {25,50} and {50,25} </a:t>
                </a:r>
              </a:p>
              <a:p>
                <a:pPr marL="160020" indent="0">
                  <a:buNone/>
                </a:pP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 are available.</a:t>
                </a:r>
                <a:r>
                  <a:rPr lang="en-US" altLang="zh-TW" sz="15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</a:p>
              <a:p>
                <a:pPr marL="160020" indent="0">
                  <a:buNone/>
                </a:pPr>
                <a:r>
                  <a:rPr lang="en-US" altLang="zh-TW" sz="15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5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Finally, the output result is </a:t>
                </a:r>
                <a:r>
                  <a:rPr lang="en-US" altLang="zh-TW" sz="1500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b1 {25,50} {50,25}</a:t>
                </a:r>
                <a:r>
                  <a:rPr lang="en-US" altLang="zh-TW" sz="15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.</a:t>
                </a:r>
                <a:endParaRPr lang="en-US" altLang="zh-TW" sz="15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057275" lvl="2" indent="0">
                  <a:buNone/>
                </a:pPr>
                <a:endParaRPr lang="en-US" altLang="zh-TW" sz="9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2648" y="2400302"/>
                <a:ext cx="7784006" cy="4457698"/>
              </a:xfrm>
              <a:blipFill>
                <a:blip r:embed="rId2"/>
                <a:stretch>
                  <a:fillRect r="-10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930637" y="1920675"/>
            <a:ext cx="64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explanation:</a:t>
            </a:r>
            <a:endParaRPr lang="zh-TW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0692" y="4360985"/>
            <a:ext cx="1459523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b1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00126" y="3789485"/>
            <a:ext cx="888023" cy="145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93830" y="4651107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28744" y="4070407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88149" y="4369560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56451" y="3501887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5076" y="4958884"/>
            <a:ext cx="2096671" cy="290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71643" y="4941229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09979" y="4646615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26075" y="4475262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12126" y="5381937"/>
            <a:ext cx="3554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possible width-height pairs of soft block</a:t>
            </a:r>
            <a:endParaRPr lang="zh-TW" altLang="en-US" sz="13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73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2648" y="2400302"/>
            <a:ext cx="7555406" cy="4457698"/>
          </a:xfrm>
        </p:spPr>
        <p:txBody>
          <a:bodyPr>
            <a:noAutofit/>
          </a:bodyPr>
          <a:lstStyle/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 of an </a:t>
            </a:r>
            <a:r>
              <a:rPr lang="en-US" altLang="zh-TW" sz="15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block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" indent="0">
              <a:buNone/>
            </a:pPr>
            <a:r>
              <a:rPr lang="en-US" altLang="zh-TW" sz="1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line of the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is </a:t>
            </a:r>
            <a:r>
              <a:rPr lang="en-US" altLang="zh-TW" sz="1500" dirty="0" smtClean="0">
                <a:solidFill>
                  <a:srgbClr val="FF5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b3 10 20</a:t>
            </a:r>
            <a:r>
              <a:rPr lang="en-US" altLang="zh-TW" sz="15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60020" indent="0">
              <a:buNone/>
            </a:pPr>
            <a:r>
              <a:rPr lang="en-US" altLang="zh-TW" sz="1500" i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5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  </a:t>
            </a: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r>
              <a:rPr lang="en-US" altLang="zh-TW" sz="15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   Directly output the only 2 width-height pairs: </a:t>
            </a:r>
            <a:r>
              <a:rPr lang="en-US" altLang="zh-TW" sz="1500" dirty="0">
                <a:solidFill>
                  <a:srgbClr val="FF5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b1 </a:t>
            </a:r>
            <a:r>
              <a:rPr lang="en-US" altLang="zh-TW" sz="1500" dirty="0" smtClean="0">
                <a:solidFill>
                  <a:srgbClr val="FF5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{10,20} {20,10}</a:t>
            </a:r>
            <a:r>
              <a:rPr lang="en-US" altLang="zh-TW" sz="15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lang="en-US" altLang="zh-TW" sz="1500" i="1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057275" lvl="2" indent="0">
              <a:buNone/>
            </a:pPr>
            <a:endParaRPr lang="en-US" altLang="zh-TW" sz="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30637" y="1920675"/>
            <a:ext cx="64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explanation:</a:t>
            </a:r>
            <a:endParaRPr lang="zh-TW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9300" y="4024606"/>
            <a:ext cx="1459523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58734" y="3453106"/>
            <a:ext cx="888023" cy="145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b3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52438" y="4314728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087352" y="3734028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46757" y="4033181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15059" y="3165508"/>
            <a:ext cx="57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45494" y="4992146"/>
            <a:ext cx="34877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possible width-height pairs of hard block</a:t>
            </a:r>
            <a:endParaRPr lang="zh-TW" altLang="en-US" sz="13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4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2647" y="2004645"/>
                <a:ext cx="7812215" cy="4457697"/>
              </a:xfrm>
            </p:spPr>
            <p:txBody>
              <a:bodyPr>
                <a:noAutofit/>
              </a:bodyPr>
              <a:lstStyle/>
              <a:p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The output width-height pairs should be sort in </a:t>
                </a:r>
                <a:r>
                  <a:rPr lang="en-US" altLang="zh-TW" sz="16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increasing </a:t>
                </a:r>
                <a:r>
                  <a:rPr lang="en-US" altLang="zh-TW" sz="16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width (decreasing height)</a:t>
                </a:r>
                <a:r>
                  <a:rPr lang="en-US" altLang="zh-TW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.</a:t>
                </a:r>
                <a:endParaRPr lang="en-US" altLang="zh-TW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r>
                  <a:rPr lang="en-US" altLang="zh-TW" sz="16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Don’t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output the same width-height pairs.</a:t>
                </a:r>
              </a:p>
              <a:p>
                <a:pPr marL="160020" indent="0">
                  <a:buNone/>
                </a:pP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 </a:t>
                </a:r>
                <a:r>
                  <a:rPr lang="en-US" altLang="zh-TW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Ex1: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{30,40} and {40,30} are different width-height pairs.</a:t>
                </a:r>
              </a:p>
              <a:p>
                <a:pPr marL="160020" indent="0">
                  <a:buNone/>
                </a:pPr>
                <a:r>
                  <a:rPr lang="en-US" altLang="zh-TW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    Ex2: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{20,20}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and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{20,20} are same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width-height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pairs.</a:t>
                </a:r>
                <a:endParaRPr lang="en-US" altLang="zh-TW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The restriction of </a:t>
                </a:r>
                <a:r>
                  <a:rPr lang="en-US" altLang="zh-TW" sz="1600" b="1" i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softBlockRatio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is</a:t>
                </a:r>
              </a:p>
              <a:p>
                <a:pPr marL="1600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𝑠𝑜𝑓𝑡𝐵𝑙𝑜𝑐𝑘𝑅𝑎𝑡𝑖𝑜</m:t>
                          </m:r>
                        </m:e>
                        <m:sub>
                          <m: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𝑙𝑜𝑤𝑒𝑟𝐵𝑜𝑢𝑛𝑑</m:t>
                          </m:r>
                        </m:sub>
                      </m:sSub>
                      <m:r>
                        <a:rPr lang="en-US" altLang="zh-TW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TW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𝑤𝑖𝑑𝑡h</m:t>
                          </m:r>
                        </m:num>
                        <m:den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h𝑒𝑖𝑔h𝑡</m:t>
                          </m:r>
                        </m:den>
                      </m:f>
                      <m:r>
                        <a:rPr lang="en-US" altLang="zh-TW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𝑠𝑜𝑓𝑡𝐵𝑙𝑜𝑐𝑘𝑅𝑎𝑡𝑖𝑜</m:t>
                          </m:r>
                        </m:e>
                        <m: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𝑢𝑝𝑝𝑒𝑟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𝐵𝑜𝑢𝑛𝑑</m:t>
                          </m:r>
                        </m:sub>
                      </m:sSub>
                    </m:oMath>
                  </m:oMathPara>
                </a14:m>
                <a:endParaRPr lang="en-US" altLang="zh-TW" sz="1300" dirty="0" smtClean="0">
                  <a:solidFill>
                    <a:srgbClr val="FF505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endParaRPr lang="en-US" altLang="zh-TW" sz="1300" dirty="0" smtClean="0">
                  <a:solidFill>
                    <a:srgbClr val="FF505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You only need to find </a:t>
                </a:r>
                <a:r>
                  <a:rPr lang="en-US" altLang="zh-TW" sz="16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integer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width-height pairs!</a:t>
                </a:r>
              </a:p>
              <a:p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Please output the blocks in </a:t>
                </a:r>
                <a:r>
                  <a:rPr lang="en-US" altLang="zh-TW" sz="1600" b="1" i="1" dirty="0" smtClean="0">
                    <a:solidFill>
                      <a:srgbClr val="FF505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increasing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 order.</a:t>
                </a: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60020" indent="0">
                  <a:buNone/>
                </a:pPr>
                <a:endParaRPr lang="en-US" altLang="zh-TW" sz="15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  <a:p>
                <a:pPr marL="1057275" lvl="2" indent="0">
                  <a:buNone/>
                </a:pPr>
                <a:endParaRPr lang="en-US" altLang="zh-TW" sz="9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2647" y="2004645"/>
                <a:ext cx="7812215" cy="44576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930637" y="1920675"/>
            <a:ext cx="64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explanation:</a:t>
            </a:r>
            <a:endParaRPr lang="zh-TW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2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2648" y="2004645"/>
            <a:ext cx="8153400" cy="4457697"/>
          </a:xfrm>
        </p:spPr>
        <p:txBody>
          <a:bodyPr>
            <a:noAutofit/>
          </a:bodyPr>
          <a:lstStyle/>
          <a:p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60020" indent="0">
              <a:buNone/>
            </a:pPr>
            <a:endParaRPr lang="en-US" altLang="zh-TW" sz="1500" i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1057275" lvl="2" indent="0">
              <a:buNone/>
            </a:pPr>
            <a:endParaRPr lang="en-US" altLang="zh-TW" sz="9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endParaRPr lang="en-US" altLang="zh-TW" sz="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endParaRPr lang="en-US" altLang="zh-TW" sz="9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endParaRPr lang="en-US" altLang="zh-TW" sz="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endParaRPr lang="en-US" altLang="zh-TW" sz="9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endParaRPr lang="en-US" altLang="zh-TW" sz="9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2" indent="0">
              <a:buNone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check </a:t>
            </a:r>
            <a:r>
              <a:rPr lang="en-US" altLang="zh-TW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sample_output.txt</a:t>
            </a:r>
            <a:r>
              <a:rPr lang="en-US" altLang="zh-TW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confirm the output format.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0637" y="1920675"/>
            <a:ext cx="649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output:</a:t>
            </a:r>
          </a:p>
          <a:p>
            <a:endParaRPr lang="en-US" altLang="zh-TW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926489" y="2428506"/>
            <a:ext cx="430957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 {25,50} {50,25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 {16,25} {20,20} {25,16} {40,10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 {10,20} {20,10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 {10,10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b5 {50,80} {80,50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6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6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directory “OOP112”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OOP112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your working directory to “OOP112” (cd OOP112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“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Lab-02.cpp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(touch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Lab-02.cpp)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your code in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Lab-02.cpp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following command to demo:</a:t>
            </a:r>
          </a:p>
          <a:p>
            <a:pPr marL="160020" indent="0" algn="ctr">
              <a:buNone/>
            </a:pPr>
            <a:r>
              <a:rPr lang="en-US" altLang="zh-TW" sz="20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/home/share/demo_OOP112 Lab </a:t>
            </a:r>
            <a:r>
              <a:rPr lang="en-US" altLang="zh-TW" sz="2000" dirty="0" smtClean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TW" altLang="en-US" sz="2000" dirty="0">
              <a:solidFill>
                <a:srgbClr val="FF5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Interesting blocks (Cont.)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Ask TAs for demo 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Try your best to debug your code by yourself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Upload all your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cpp</a:t>
            </a:r>
            <a:r>
              <a:rPr lang="en-US" sz="2000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new E3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Naming rule : studentID_lab2.cpp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</a:t>
            </a:r>
            <a:r>
              <a:rPr lang="en-US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++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Google Shape;136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lvl="0"/>
                <a:r>
                  <a:rPr lang="en-US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外掛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外掛模組管理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搜尋NppFTP並下載</a:t>
                </a: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36" name="Google Shape;136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 l="49937" r="24380" b="85705"/>
          <a:stretch/>
        </p:blipFill>
        <p:spPr>
          <a:xfrm>
            <a:off x="609600" y="2341159"/>
            <a:ext cx="6948356" cy="173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5">
            <a:alphaModFix/>
          </a:blip>
          <a:srcRect l="-92" t="-58" b="59214"/>
          <a:stretch/>
        </p:blipFill>
        <p:spPr>
          <a:xfrm>
            <a:off x="609600" y="4114694"/>
            <a:ext cx="7067405" cy="2083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/>
          <p:nvPr/>
        </p:nvSpPr>
        <p:spPr>
          <a:xfrm>
            <a:off x="5133976" y="3448049"/>
            <a:ext cx="1714500" cy="1841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5133975" y="2514599"/>
            <a:ext cx="438149" cy="21907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1419225" y="4727542"/>
            <a:ext cx="2057399" cy="19688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600" y="1589567"/>
                <a:ext cx="8153399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lvl="0"/>
                <a:r>
                  <a:rPr lang="en-US" dirty="0" err="1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外掛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NppFTP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NppFTP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Window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Google Shape;14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89567"/>
                <a:ext cx="8153399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 l="49994" r="18447" b="81473"/>
          <a:stretch/>
        </p:blipFill>
        <p:spPr>
          <a:xfrm>
            <a:off x="900256" y="2131631"/>
            <a:ext cx="6395894" cy="168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5">
            <a:alphaModFix/>
          </a:blip>
          <a:srcRect l="50121" b="54183"/>
          <a:stretch/>
        </p:blipFill>
        <p:spPr>
          <a:xfrm>
            <a:off x="900256" y="3818417"/>
            <a:ext cx="6362700" cy="262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4248150" y="2769412"/>
            <a:ext cx="2790825" cy="2056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4248150" y="2255493"/>
            <a:ext cx="342900" cy="1619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5;p2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</a:t>
            </a:r>
            <a:r>
              <a:rPr lang="en-US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++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Google Shape;157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lvl="0"/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Settings</a:t>
                </a:r>
                <a:r>
                  <a:rPr lang="en-US" altLang="zh-TW" dirty="0"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Profile Settings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2286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SzPts val="108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57" name="Google Shape;157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67653" t="-225" r="-911" b="84441"/>
          <a:stretch/>
        </p:blipFill>
        <p:spPr>
          <a:xfrm>
            <a:off x="609600" y="2254058"/>
            <a:ext cx="7184801" cy="162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/>
          <p:nvPr/>
        </p:nvSpPr>
        <p:spPr>
          <a:xfrm>
            <a:off x="6404585" y="3196862"/>
            <a:ext cx="1230103" cy="1822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6829714" y="2868739"/>
            <a:ext cx="189923" cy="19607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5">
            <a:alphaModFix/>
          </a:blip>
          <a:srcRect l="66500" t="12718" r="16802" b="54277"/>
          <a:stretch/>
        </p:blipFill>
        <p:spPr>
          <a:xfrm>
            <a:off x="609600" y="2322309"/>
            <a:ext cx="4156365" cy="36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923636" y="2966775"/>
            <a:ext cx="1209964" cy="412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903498" y="5458690"/>
            <a:ext cx="398830" cy="16020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2003458" y="4245934"/>
            <a:ext cx="1487887" cy="17828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5;p2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</a:t>
            </a:r>
            <a:r>
              <a:rPr lang="en-US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++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829739"/>
            <a:ext cx="5013075" cy="42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/>
          <p:nvPr/>
        </p:nvSpPr>
        <p:spPr>
          <a:xfrm>
            <a:off x="4034302" y="2558473"/>
            <a:ext cx="971807" cy="17406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2719276" y="2521527"/>
            <a:ext cx="1086106" cy="2479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2719276" y="3458954"/>
            <a:ext cx="1086106" cy="1953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2719277" y="3953164"/>
            <a:ext cx="1086106" cy="2089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858983" y="2521527"/>
            <a:ext cx="1524000" cy="4341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5;p2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</a:t>
            </a:r>
            <a:r>
              <a:rPr lang="en-US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++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在工作站上開啟cpp檔案，在右邊空白處點右鍵Creat new file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92234" t="4749" r="103" b="52746"/>
          <a:stretch/>
        </p:blipFill>
        <p:spPr>
          <a:xfrm>
            <a:off x="1157433" y="2572853"/>
            <a:ext cx="1631948" cy="39590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5;p2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Notepad</a:t>
            </a:r>
            <a:r>
              <a:rPr lang="en-US" b="1" dirty="0" smtClea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++ (Cont.)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Google Shape;188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lvl="0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Coding</a:t>
                </a:r>
                <a:r>
                  <a:rPr lang="en-US" altLang="zh-TW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Ctrl+s</a:t>
                </a:r>
                <a:r>
                  <a:rPr lang="en-US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存檔</a:t>
                </a:r>
                <a:r>
                  <a:rPr 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左上角存檔</a:t>
                </a:r>
                <a:r>
                  <a:rPr 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8" name="Google Shape;188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89567"/>
                <a:ext cx="8153400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Google Shape;18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249563"/>
            <a:ext cx="7533321" cy="40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>
            <a:off x="822037" y="2447635"/>
            <a:ext cx="203199" cy="12007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 &amp; Run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0861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g++ &lt;.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cpp檔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-o &lt;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0861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 lab2.cpp -o lab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dirty="0"/>
              <a:t>Run:</a:t>
            </a:r>
            <a:endParaRPr dirty="0"/>
          </a:p>
          <a:p>
            <a:pPr marL="914400" lvl="1" indent="-30861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./&lt;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0861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./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t="10954" r="58192" b="73784"/>
          <a:stretch/>
        </p:blipFill>
        <p:spPr>
          <a:xfrm>
            <a:off x="609600" y="4718172"/>
            <a:ext cx="7370619" cy="144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中庸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中庸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956</Words>
  <Application>Microsoft Office PowerPoint</Application>
  <PresentationFormat>如螢幕大小 (4:3)</PresentationFormat>
  <Paragraphs>208</Paragraphs>
  <Slides>27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Noto Sans Symbols</vt:lpstr>
      <vt:lpstr>Twentieth Century</vt:lpstr>
      <vt:lpstr>微軟正黑體</vt:lpstr>
      <vt:lpstr>新細明體</vt:lpstr>
      <vt:lpstr>Arial</vt:lpstr>
      <vt:lpstr>Calibri</vt:lpstr>
      <vt:lpstr>Cambria Math</vt:lpstr>
      <vt:lpstr>Times New Roman</vt:lpstr>
      <vt:lpstr>中庸</vt:lpstr>
      <vt:lpstr>中庸</vt:lpstr>
      <vt:lpstr>Stream &amp; File I/O</vt:lpstr>
      <vt:lpstr>Notepad++</vt:lpstr>
      <vt:lpstr>Notepad++ (Cont.)</vt:lpstr>
      <vt:lpstr>Notepad++ (Cont.)</vt:lpstr>
      <vt:lpstr>Notepad++ (Cont.)</vt:lpstr>
      <vt:lpstr>Notepad++ (Cont.)</vt:lpstr>
      <vt:lpstr>Notepad++ (Cont.)</vt:lpstr>
      <vt:lpstr>Coding</vt:lpstr>
      <vt:lpstr>Compile &amp; Run</vt:lpstr>
      <vt:lpstr>File  I/O</vt:lpstr>
      <vt:lpstr>Check file opened successfully</vt:lpstr>
      <vt:lpstr>Read file</vt:lpstr>
      <vt:lpstr>Output file</vt:lpstr>
      <vt:lpstr>Output file (Cont.)</vt:lpstr>
      <vt:lpstr>Close file</vt:lpstr>
      <vt:lpstr>End of file (EOF)</vt:lpstr>
      <vt:lpstr>From string to stream</vt:lpstr>
      <vt:lpstr>Information from terminal</vt:lpstr>
      <vt:lpstr>Information from terminal (Cont.)</vt:lpstr>
      <vt:lpstr>Exercise – Interesting blocks</vt:lpstr>
      <vt:lpstr>Exercise – Interesting blocks (Cont.)</vt:lpstr>
      <vt:lpstr>Exercise – Interesting blocks (Cont.)</vt:lpstr>
      <vt:lpstr>Exercise – Interesting blocks (Cont.)</vt:lpstr>
      <vt:lpstr>Exercise – Interesting blocks (Cont.)</vt:lpstr>
      <vt:lpstr>Exercise – Interesting blocks (Cont.)</vt:lpstr>
      <vt:lpstr>Exercise – Interesting blocks (Cont.)</vt:lpstr>
      <vt:lpstr>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Stream&amp;File I/O</dc:title>
  <dc:creator>Alan Lin</dc:creator>
  <cp:lastModifiedBy>林煜睿</cp:lastModifiedBy>
  <cp:revision>215</cp:revision>
  <dcterms:created xsi:type="dcterms:W3CDTF">2013-09-18T06:07:03Z</dcterms:created>
  <dcterms:modified xsi:type="dcterms:W3CDTF">2024-03-10T08:56:49Z</dcterms:modified>
</cp:coreProperties>
</file>